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97" r:id="rId5"/>
    <p:sldId id="263" r:id="rId6"/>
    <p:sldId id="267" r:id="rId7"/>
    <p:sldId id="274" r:id="rId8"/>
    <p:sldId id="281" r:id="rId9"/>
    <p:sldId id="262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78" r:id="rId18"/>
    <p:sldId id="288" r:id="rId19"/>
    <p:sldId id="299" r:id="rId20"/>
    <p:sldId id="275" r:id="rId21"/>
    <p:sldId id="277" r:id="rId22"/>
    <p:sldId id="292" r:id="rId23"/>
    <p:sldId id="291" r:id="rId24"/>
    <p:sldId id="272" r:id="rId25"/>
    <p:sldId id="330" r:id="rId26"/>
    <p:sldId id="293" r:id="rId27"/>
    <p:sldId id="319" r:id="rId28"/>
    <p:sldId id="318" r:id="rId29"/>
    <p:sldId id="320" r:id="rId30"/>
    <p:sldId id="322" r:id="rId31"/>
    <p:sldId id="321" r:id="rId32"/>
    <p:sldId id="323" r:id="rId33"/>
    <p:sldId id="325" r:id="rId34"/>
    <p:sldId id="324" r:id="rId35"/>
    <p:sldId id="327" r:id="rId36"/>
    <p:sldId id="329" r:id="rId37"/>
    <p:sldId id="326" r:id="rId38"/>
    <p:sldId id="328" r:id="rId39"/>
    <p:sldId id="335" r:id="rId40"/>
    <p:sldId id="298" r:id="rId41"/>
    <p:sldId id="296" r:id="rId42"/>
    <p:sldId id="294" r:id="rId43"/>
    <p:sldId id="295" r:id="rId44"/>
    <p:sldId id="305" r:id="rId45"/>
    <p:sldId id="306" r:id="rId46"/>
    <p:sldId id="273" r:id="rId47"/>
    <p:sldId id="307" r:id="rId48"/>
    <p:sldId id="316" r:id="rId49"/>
    <p:sldId id="315" r:id="rId50"/>
    <p:sldId id="314" r:id="rId51"/>
    <p:sldId id="313" r:id="rId52"/>
    <p:sldId id="312" r:id="rId53"/>
    <p:sldId id="311" r:id="rId54"/>
    <p:sldId id="310" r:id="rId55"/>
    <p:sldId id="303" r:id="rId56"/>
    <p:sldId id="301" r:id="rId57"/>
    <p:sldId id="304" r:id="rId58"/>
    <p:sldId id="300" r:id="rId59"/>
    <p:sldId id="309" r:id="rId60"/>
    <p:sldId id="332" r:id="rId61"/>
    <p:sldId id="333" r:id="rId62"/>
    <p:sldId id="334" r:id="rId63"/>
    <p:sldId id="336" r:id="rId64"/>
    <p:sldId id="302" r:id="rId65"/>
    <p:sldId id="270" r:id="rId66"/>
    <p:sldId id="279" r:id="rId67"/>
    <p:sldId id="317" r:id="rId68"/>
    <p:sldId id="308" r:id="rId69"/>
    <p:sldId id="276" r:id="rId70"/>
    <p:sldId id="271" r:id="rId71"/>
    <p:sldId id="337" r:id="rId72"/>
    <p:sldId id="266" r:id="rId73"/>
    <p:sldId id="265" r:id="rId74"/>
    <p:sldId id="264" r:id="rId75"/>
    <p:sldId id="338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4" autoAdjust="0"/>
    <p:restoredTop sz="94660"/>
  </p:normalViewPr>
  <p:slideViewPr>
    <p:cSldViewPr>
      <p:cViewPr varScale="1">
        <p:scale>
          <a:sx n="73" d="100"/>
          <a:sy n="73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-images.com/clipart/clp187391/?lang=rus" TargetMode="External"/><Relationship Id="rId13" Type="http://schemas.openxmlformats.org/officeDocument/2006/relationships/hyperlink" Target="https://www.fl.ru/users/kotboris/viewproj.php?prjid=1698342" TargetMode="External"/><Relationship Id="rId18" Type="http://schemas.openxmlformats.org/officeDocument/2006/relationships/hyperlink" Target="http://shop.machaon.net/comments/books/357772/" TargetMode="External"/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s://www.fl.ru/users/Dinara633/viewproj.php?prjid=2240490" TargetMode="External"/><Relationship Id="rId12" Type="http://schemas.openxmlformats.org/officeDocument/2006/relationships/hyperlink" Target="http://www.zooclub.ru/fotogal/clip/chlen/170a.shtml" TargetMode="External"/><Relationship Id="rId17" Type="http://schemas.openxmlformats.org/officeDocument/2006/relationships/hyperlink" Target="http://justklikk.com/index/kompasnaja-meduza/" TargetMode="External"/><Relationship Id="rId2" Type="http://schemas.openxmlformats.org/officeDocument/2006/relationships/hyperlink" Target="http://www.mobilmusic.ru/file.php?id=498557" TargetMode="External"/><Relationship Id="rId16" Type="http://schemas.openxmlformats.org/officeDocument/2006/relationships/hyperlink" Target="http://allpng.ru/post/zdan6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b.rus.ec/b/428591/read" TargetMode="External"/><Relationship Id="rId11" Type="http://schemas.openxmlformats.org/officeDocument/2006/relationships/hyperlink" Target="http://www.liveinternet.ru/users/" TargetMode="External"/><Relationship Id="rId5" Type="http://schemas.openxmlformats.org/officeDocument/2006/relationships/hyperlink" Target="http://fegin.gorod.tomsk.ru/index-1278564154.php" TargetMode="External"/><Relationship Id="rId15" Type="http://schemas.openxmlformats.org/officeDocument/2006/relationships/hyperlink" Target="http://projects.odessa-life.od.ua/golosovalka.php?week=23&amp;gallery=24&amp;user=96" TargetMode="External"/><Relationship Id="rId10" Type="http://schemas.openxmlformats.org/officeDocument/2006/relationships/hyperlink" Target="http://&#1082;&#1083;&#1080;&#1087;&#1072;&#1088;&#1090;.xn/" TargetMode="External"/><Relationship Id="rId19" Type="http://schemas.openxmlformats.org/officeDocument/2006/relationships/hyperlink" Target="http://chetvergvecher.livejournal.com/629887.html" TargetMode="External"/><Relationship Id="rId4" Type="http://schemas.openxmlformats.org/officeDocument/2006/relationships/hyperlink" Target="http://old-crocodile.livejournal.com/30462.html" TargetMode="External"/><Relationship Id="rId9" Type="http://schemas.openxmlformats.org/officeDocument/2006/relationships/hyperlink" Target="http://www.avataris-faun.ru/avatar_14_93_675_200" TargetMode="External"/><Relationship Id="rId14" Type="http://schemas.openxmlformats.org/officeDocument/2006/relationships/hyperlink" Target="http://&#1082;&#1083;&#1080;&#1087;&#1072;&#1088;&#1090;.&#1088;&#1092;/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gamejulia.ru/bagazh.html" TargetMode="External"/><Relationship Id="rId3" Type="http://schemas.openxmlformats.org/officeDocument/2006/relationships/hyperlink" Target="http://900igr.net/fotografii/o-zhivotnykh/Avstralija-2.files/045" TargetMode="External"/><Relationship Id="rId7" Type="http://schemas.openxmlformats.org/officeDocument/2006/relationships/hyperlink" Target="http://diafilm-nsk.ru/skachat_diafilmy/priklyucheniya_kapitana_vrungelya" TargetMode="External"/><Relationship Id="rId2" Type="http://schemas.openxmlformats.org/officeDocument/2006/relationships/hyperlink" Target="http://wildfrontier.ru/utkonos-97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birint.ru/screenshot/comments/130004/2/" TargetMode="External"/><Relationship Id="rId5" Type="http://schemas.openxmlformats.org/officeDocument/2006/relationships/hyperlink" Target="http://shop.machaon.net/comments/books/293402/" TargetMode="External"/><Relationship Id="rId4" Type="http://schemas.openxmlformats.org/officeDocument/2006/relationships/hyperlink" Target="http://www.liveinternet.ru/users/4341231/rubric/3989116/" TargetMode="External"/><Relationship Id="rId9" Type="http://schemas.openxmlformats.org/officeDocument/2006/relationships/hyperlink" Target="http://www.maam.ru/maps/detskie-sady/detskii-sad-216-korablik-detstva-krasnodar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9" y="857232"/>
            <a:ext cx="3500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Литературная игра по книге А.С. Некрасова  «Приключения капитана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Врунгеля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76802" name="Picture 2" descr="C:\Users\Admin\Downloads\4985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4572008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Автор :  Воробьева Зоя  Федоровна, учитель русского языка и литературы  МОУ «</a:t>
            </a:r>
            <a:r>
              <a:rPr lang="ru-RU" b="1" dirty="0" err="1" smtClean="0">
                <a:solidFill>
                  <a:srgbClr val="0070C0"/>
                </a:solidFill>
              </a:rPr>
              <a:t>Медновская</a:t>
            </a:r>
            <a:r>
              <a:rPr lang="ru-RU" b="1" dirty="0" smtClean="0">
                <a:solidFill>
                  <a:srgbClr val="0070C0"/>
                </a:solidFill>
              </a:rPr>
              <a:t> СОШ» Калининского района Тверской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ownloads\94861028_sm_korab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323975" cy="1038225"/>
          </a:xfrm>
          <a:prstGeom prst="rect">
            <a:avLst/>
          </a:prstGeom>
          <a:noFill/>
        </p:spPr>
      </p:pic>
      <p:pic>
        <p:nvPicPr>
          <p:cNvPr id="5123" name="Picture 3" descr="C:\Users\Admin\Downloads\13170836963116091813.jpeg"/>
          <p:cNvPicPr>
            <a:picLocks noChangeAspect="1" noChangeArrowheads="1"/>
          </p:cNvPicPr>
          <p:nvPr/>
        </p:nvPicPr>
        <p:blipFill>
          <a:blip r:embed="rId4" cstate="print"/>
          <a:srcRect t="40630" r="47102"/>
          <a:stretch>
            <a:fillRect/>
          </a:stretch>
        </p:blipFill>
        <p:spPr bwMode="auto">
          <a:xfrm>
            <a:off x="5357818" y="1714488"/>
            <a:ext cx="3456334" cy="465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 был и недостаток… единственный, но серьёзный.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421481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Полное незнание иностранных  языков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Admin\Downloads\36585.jpg"/>
          <p:cNvPicPr>
            <a:picLocks noChangeAspect="1" noChangeArrowheads="1"/>
          </p:cNvPicPr>
          <p:nvPr/>
        </p:nvPicPr>
        <p:blipFill>
          <a:blip r:embed="rId3" cstate="print"/>
          <a:srcRect l="48918" t="34488" b="1890"/>
          <a:stretch>
            <a:fillRect/>
          </a:stretch>
        </p:blipFill>
        <p:spPr bwMode="auto">
          <a:xfrm>
            <a:off x="5715008" y="1428736"/>
            <a:ext cx="3094594" cy="475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очень молодой, но и не очень старый; ростом, правда, маловат, но по глазам видно - шустрый, и борода у него, как у морского разбойника. Грамотный, некурящий, одет чисто, знает четыре языка - английский, немецкий, французский и русский. Фамилия несколько странная … прекрасно разбирается в картах.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85776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Фукс</a:t>
            </a:r>
          </a:p>
        </p:txBody>
      </p:sp>
      <p:pic>
        <p:nvPicPr>
          <p:cNvPr id="7" name="Picture 3" descr="C:\Users\Admin\Download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ownloads\94861028_sm_korab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323975" cy="1038225"/>
          </a:xfrm>
          <a:prstGeom prst="rect">
            <a:avLst/>
          </a:prstGeom>
          <a:noFill/>
        </p:spPr>
      </p:pic>
      <p:pic>
        <p:nvPicPr>
          <p:cNvPr id="10242" name="Picture 2" descr="C:\Users\Admin\Downloads\RotVrung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471416" cy="441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каких картах прекрасно разбирался Фукс и кто он был по профессии?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3357562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Карты - это моя специальность, карты - это мой хлеб, только не морские, а, …игральные  карты. Я … карточный шулер по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Picture 3" descr="C:\Users\Admin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Admin\Downloads\131708366335079399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866198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Ходил в серой толстовке, подпоясанной вышитым пояском, волосы гладко зачесывал с затылка на лоб, носил пенсне на черном шнурке без оправы, чисто брился, был тучным и низкорослым, голос имел сдержанный и приятный, часто улыбался, потирал ручки, нюхал табак…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5286388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Христофор </a:t>
            </a:r>
            <a:r>
              <a:rPr lang="ru-RU" sz="2400" b="1" dirty="0" err="1" smtClean="0"/>
              <a:t>Бонифатьевич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Врунгель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ownloads\94861028_sm_korab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323975" cy="1038225"/>
          </a:xfrm>
          <a:prstGeom prst="rect">
            <a:avLst/>
          </a:prstGeom>
          <a:noFill/>
        </p:spPr>
      </p:pic>
      <p:pic>
        <p:nvPicPr>
          <p:cNvPr id="13314" name="Picture 2" descr="C:\Users\Admin\Downloads\1317083686166246400.jpeg"/>
          <p:cNvPicPr>
            <a:picLocks noChangeAspect="1" noChangeArrowheads="1"/>
          </p:cNvPicPr>
          <p:nvPr/>
        </p:nvPicPr>
        <p:blipFill>
          <a:blip r:embed="rId4" cstate="print"/>
          <a:srcRect l="13701" r="21260" b="10751"/>
          <a:stretch>
            <a:fillRect/>
          </a:stretch>
        </p:blipFill>
        <p:spPr bwMode="auto">
          <a:xfrm>
            <a:off x="4000496" y="2000240"/>
            <a:ext cx="4955744" cy="388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Всем своим видом больше походил на …,  чем на капитана дальнего плавания. На кого походил Христофор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Бонифатьевич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64344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отставного аптекаря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Admin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764000" cy="17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071546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Унтер – офицер в мокром виде. Внешностью не блещет, однако отряхнулся, прокашлялся и взял под козырёк…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Сержант итальянской армии </a:t>
            </a:r>
            <a:r>
              <a:rPr lang="ru-RU" sz="2400" b="1" dirty="0" err="1" smtClean="0"/>
              <a:t>Джулико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Бандитто</a:t>
            </a:r>
            <a:endParaRPr lang="ru-RU" sz="2400" b="1" dirty="0" smtClean="0"/>
          </a:p>
        </p:txBody>
      </p:sp>
      <p:pic>
        <p:nvPicPr>
          <p:cNvPr id="69634" name="Picture 2" descr="C:\Users\Admin\Downloads\Яндекс.Фотки_files\0_4cfcb_1b01776b_XL"/>
          <p:cNvPicPr>
            <a:picLocks noChangeAspect="1" noChangeArrowheads="1"/>
          </p:cNvPicPr>
          <p:nvPr/>
        </p:nvPicPr>
        <p:blipFill>
          <a:blip r:embed="rId4"/>
          <a:srcRect l="13061" r="4354" b="44646"/>
          <a:stretch>
            <a:fillRect/>
          </a:stretch>
        </p:blipFill>
        <p:spPr bwMode="auto">
          <a:xfrm>
            <a:off x="4357686" y="2000240"/>
            <a:ext cx="4609600" cy="421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ownloads\94861028_sm_korab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323975" cy="1038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142873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Какие последствия для команды «Беды»  имело спасение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Джулико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Бандитто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464344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Судно конфисковали, экипаж отправили на полевые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Admin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142984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Причёска – перманент под каракуль, физиономия  прямо до блеска  начищена, на ногах соломенные тапочки и ситцевые брюки в полоску.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450057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Хамура</a:t>
            </a:r>
            <a:r>
              <a:rPr lang="ru-RU" sz="2400" b="1" dirty="0" smtClean="0"/>
              <a:t>  Кусаки, адмирал</a:t>
            </a:r>
          </a:p>
        </p:txBody>
      </p:sp>
      <p:pic>
        <p:nvPicPr>
          <p:cNvPr id="18433" name="Picture 1" descr="G:\приключения капитана Врунгеля\иллюстрации К. Ротова\RotVrung_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4059936" cy="399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Admin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Сидит в ванне этакая туша с веером в руках, фыркает, как бегемот, плескается, сопит.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435769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Губернатор острова Пара</a:t>
            </a:r>
          </a:p>
        </p:txBody>
      </p:sp>
      <p:pic>
        <p:nvPicPr>
          <p:cNvPr id="8194" name="Picture 2" descr="G:\приключения капитана Врунгеля\ВРУНГЕЛЬ\08laba0811257499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4347972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Admin\Downloads\korablik-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331077" cy="556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Игра с болельщиками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C:\Users\Admin\Downloads\загруженное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5143521" cy="4929222"/>
          </a:xfrm>
          <a:prstGeom prst="rect">
            <a:avLst/>
          </a:prstGeom>
          <a:noFill/>
        </p:spPr>
      </p:pic>
      <p:pic>
        <p:nvPicPr>
          <p:cNvPr id="18435" name="Picture 3" descr="C:\Users\Admin\Downloads\Andrei_Sergeevich_Nekras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643050"/>
            <a:ext cx="2686788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1214422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Андрей Сергеевич Некрасов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ownloads\clp187391.jpg"/>
          <p:cNvPicPr>
            <a:picLocks noChangeAspect="1" noChangeArrowheads="1"/>
          </p:cNvPicPr>
          <p:nvPr/>
        </p:nvPicPr>
        <p:blipFill>
          <a:blip r:embed="rId3" cstate="print"/>
          <a:srcRect l="-7559" t="-6346"/>
          <a:stretch>
            <a:fillRect/>
          </a:stretch>
        </p:blipFill>
        <p:spPr bwMode="auto">
          <a:xfrm>
            <a:off x="5187322" y="604370"/>
            <a:ext cx="3442334" cy="304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ownloads\f_4c98c0bf50a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4004573" cy="3030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07154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кого из морских  жителей рот на брюхе?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385762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Через океан плывёт великан и выпускает воды фонтан.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" y="-26289"/>
            <a:ext cx="9164574" cy="6884289"/>
          </a:xfrm>
          <a:prstGeom prst="rect">
            <a:avLst/>
          </a:prstGeom>
          <a:noFill/>
        </p:spPr>
      </p:pic>
      <p:pic>
        <p:nvPicPr>
          <p:cNvPr id="3075" name="Picture 3" descr="C:\Users\Admin\Downloads\119600203892zH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85794"/>
            <a:ext cx="2743200" cy="2487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107154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Живёт между камнями голова с четырьмя ногами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385762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Если он на дне лежит, судно вдаль не побежит</a:t>
            </a:r>
          </a:p>
        </p:txBody>
      </p:sp>
      <p:pic>
        <p:nvPicPr>
          <p:cNvPr id="3077" name="Picture 5" descr="C:\Users\Admin\Downloads\3376741-anchor-in-sea.jpg"/>
          <p:cNvPicPr>
            <a:picLocks noChangeAspect="1" noChangeArrowheads="1"/>
          </p:cNvPicPr>
          <p:nvPr/>
        </p:nvPicPr>
        <p:blipFill>
          <a:blip r:embed="rId4" cstate="print"/>
          <a:srcRect l="35433"/>
          <a:stretch>
            <a:fillRect/>
          </a:stretch>
        </p:blipFill>
        <p:spPr bwMode="auto">
          <a:xfrm>
            <a:off x="857224" y="3071810"/>
            <a:ext cx="2656800" cy="290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" y="-26289"/>
            <a:ext cx="9164574" cy="688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14298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 В воде она живёт, нет клюва, а клюёт.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407194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 Кругом вода, а с питьём беда.</a:t>
            </a:r>
          </a:p>
        </p:txBody>
      </p:sp>
      <p:pic>
        <p:nvPicPr>
          <p:cNvPr id="46083" name="Picture 3" descr="C:\Users\Admin\Downloads\17274.jpg"/>
          <p:cNvPicPr>
            <a:picLocks noChangeAspect="1" noChangeArrowheads="1"/>
          </p:cNvPicPr>
          <p:nvPr/>
        </p:nvPicPr>
        <p:blipFill>
          <a:blip r:embed="rId3" cstate="print"/>
          <a:srcRect l="3150" t="2565" r="1890" b="4275"/>
          <a:stretch>
            <a:fillRect/>
          </a:stretch>
        </p:blipFill>
        <p:spPr bwMode="auto">
          <a:xfrm>
            <a:off x="4429124" y="785794"/>
            <a:ext cx="3907414" cy="2823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Users\Admin\Downloads\P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582859" cy="2766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289"/>
            <a:ext cx="9164574" cy="6884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785926"/>
            <a:ext cx="2786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Такелаж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Палуба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Камбуз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Переборка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Шамовка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Бункер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Зюйдвестка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Кубрик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Боцман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Штурвал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58" y="1714488"/>
            <a:ext cx="4572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 Штормовая шляпа из промасленной ткани</a:t>
            </a:r>
          </a:p>
          <a:p>
            <a:r>
              <a:rPr lang="ru-RU" sz="2400" dirty="0" smtClean="0"/>
              <a:t>Б. Стенка внутри корабля</a:t>
            </a:r>
          </a:p>
          <a:p>
            <a:r>
              <a:rPr lang="ru-RU" sz="2400" dirty="0" smtClean="0"/>
              <a:t>В. Кухня на корабле</a:t>
            </a:r>
          </a:p>
          <a:p>
            <a:r>
              <a:rPr lang="ru-RU" sz="2400" dirty="0" smtClean="0"/>
              <a:t>Г. Судовые снасти</a:t>
            </a:r>
          </a:p>
          <a:p>
            <a:r>
              <a:rPr lang="ru-RU" sz="2400" dirty="0" smtClean="0"/>
              <a:t>Д.Еда</a:t>
            </a:r>
          </a:p>
          <a:p>
            <a:r>
              <a:rPr lang="ru-RU" sz="2400" dirty="0" smtClean="0"/>
              <a:t>Е. Угольная яма на корабле</a:t>
            </a:r>
          </a:p>
          <a:p>
            <a:r>
              <a:rPr lang="ru-RU" sz="2400" dirty="0" smtClean="0"/>
              <a:t>Ж. Руль на корабле</a:t>
            </a:r>
          </a:p>
          <a:p>
            <a:r>
              <a:rPr lang="ru-RU" sz="2400" dirty="0" smtClean="0"/>
              <a:t>З. Старший в команде корабля</a:t>
            </a:r>
          </a:p>
          <a:p>
            <a:r>
              <a:rPr lang="ru-RU" sz="2400" dirty="0" smtClean="0"/>
              <a:t>И. Пол на корабле</a:t>
            </a:r>
          </a:p>
          <a:p>
            <a:r>
              <a:rPr lang="ru-RU" sz="2400" dirty="0" smtClean="0"/>
              <a:t>К. Жилая каюта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71435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1821637" y="2964653"/>
            <a:ext cx="2643206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393141" y="2536025"/>
            <a:ext cx="214314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85984" y="2786058"/>
            <a:ext cx="171451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85984" y="4643446"/>
            <a:ext cx="171451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1"/>
          </p:cNvCxnSpPr>
          <p:nvPr/>
        </p:nvCxnSpPr>
        <p:spPr>
          <a:xfrm>
            <a:off x="2571736" y="3571876"/>
            <a:ext cx="1357322" cy="220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28860" y="2071678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43174" y="2714620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85984" y="3857628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285984" y="4857760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643174" y="4500570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приключения капитана Врунгеля\ВРУНГЕЛЬ\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714488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следам  капитана </a:t>
            </a:r>
            <a:r>
              <a:rPr lang="ru-RU" sz="5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Врунгеля</a:t>
            </a:r>
            <a:endParaRPr lang="ru-RU" sz="5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Страна, организовавшая гонки на яхтах, в которых принял участие капитан </a:t>
            </a:r>
            <a:r>
              <a:rPr lang="ru-RU" sz="3200" b="1" dirty="0" err="1" smtClean="0">
                <a:solidFill>
                  <a:schemeClr val="bg1"/>
                </a:solidFill>
              </a:rPr>
              <a:t>Врунгель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Франция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Германия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Англия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92867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Страна, где есть три замечательные вещи: селёдка, сажа и сыр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3000372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Бельгия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Германия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Голландия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85723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Город, куда экипаж яхты «Беда» взялся транспортировать табун с селёдками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143248"/>
            <a:ext cx="464347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Александрия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Петропавловск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Гамбург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какой стране находится город Александрия?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Италия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Египет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Аргентина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Город, куда было предписано сдать белок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Гамбург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Роттердам 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Мисурата</a:t>
            </a:r>
            <a:r>
              <a:rPr lang="ru-RU" sz="28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Андрей Сергеевич Некрасов родился  в Москве 9 (22) июня 1907 года в семье врача. В молодости сменил он немало профессий: был и чернорабочим, был и техником, плавал матросом и кочегаром на рыболовных траулерах, работал в китобойном тресте на Дальнем Востоке. С двадцати лет печатался, и не удивительно, что с морем и флотом связаны темы его основных произведений. С 1932 года жил в Москве, сотрудничал с Борисом Житковым. В 1935 году вышла его первая книга – сборник рассказов «Морские сапоги». </a:t>
            </a:r>
            <a:br>
              <a:rPr lang="ru-RU" sz="2400" dirty="0" smtClean="0"/>
            </a:br>
            <a:r>
              <a:rPr lang="ru-RU" sz="2400" dirty="0" smtClean="0"/>
              <a:t>     Во время Отечественной войны добровольцем ушёл на фронт, служил и в пехоте и в авиации. После войны много работал в области научно-популярной литературы. 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Город – порт, в котором был нанят третий член экипажа яхты «Беда»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Портсмут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Кале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Ставангер</a:t>
            </a:r>
            <a:r>
              <a:rPr lang="ru-RU" sz="2800" b="1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какой стране находится порт Кале?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Франция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Англия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Германия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Самая знаменитая пустыня Египта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Каракумы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Гоби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Сахара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 какой реке проходило путешествие в Африке?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Амазонка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Нил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Сена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Пляж, где собираются купальщики со всего мира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 smtClean="0"/>
              <a:t>Копакобана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Уайкики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Варадеро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Город , где капитан </a:t>
            </a:r>
            <a:r>
              <a:rPr lang="ru-RU" sz="3200" b="1" dirty="0" err="1" smtClean="0">
                <a:solidFill>
                  <a:schemeClr val="bg1"/>
                </a:solidFill>
              </a:rPr>
              <a:t>Врунгель</a:t>
            </a:r>
            <a:r>
              <a:rPr lang="ru-RU" sz="3200" b="1" dirty="0" smtClean="0">
                <a:solidFill>
                  <a:schemeClr val="bg1"/>
                </a:solidFill>
              </a:rPr>
              <a:t> играл в гольф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Берген 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Ставангер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Сидней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 каком острове </a:t>
            </a:r>
            <a:r>
              <a:rPr lang="ru-RU" sz="3200" b="1" dirty="0" err="1" smtClean="0">
                <a:solidFill>
                  <a:schemeClr val="bg1"/>
                </a:solidFill>
              </a:rPr>
              <a:t>Врунгель</a:t>
            </a:r>
            <a:r>
              <a:rPr lang="ru-RU" sz="3200" b="1" dirty="0" smtClean="0">
                <a:solidFill>
                  <a:schemeClr val="bg1"/>
                </a:solidFill>
              </a:rPr>
              <a:t> слышал, как трубят слоны?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Крит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Цейлон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Мадагаскар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Какой мыс обогнула яхта «Беда», убегая от пиратов?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 smtClean="0"/>
              <a:t>Гвардафуй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Лизард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err="1" smtClean="0"/>
              <a:t>Креус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92867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Какой залив прославился бурями?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928934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Финский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Бискайский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Ботнический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Admin\Downloads\korablik-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331077" cy="556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Игра с болельщиками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знаменитого капитана </a:t>
            </a:r>
            <a:r>
              <a:rPr lang="ru-RU" sz="2400" dirty="0" err="1" smtClean="0"/>
              <a:t>Врунгеля</a:t>
            </a:r>
            <a:r>
              <a:rPr lang="ru-RU" sz="2400" dirty="0" smtClean="0"/>
              <a:t>  был прототип - реальный человек. Когда-то Андрей Некрасов работал на Дальнем Востоке в китобойном тресте, который возглавлял лихой, энергичный человек, наделенный чувством юмора. Звали его </a:t>
            </a:r>
            <a:r>
              <a:rPr lang="ru-RU" sz="2400" b="1" dirty="0" smtClean="0"/>
              <a:t>Андрей Васильевич Вронский.</a:t>
            </a:r>
            <a:r>
              <a:rPr lang="ru-RU" sz="2400" dirty="0" smtClean="0"/>
              <a:t> Он часто рассказывал о том, как, ещё будучи учеником школы для подготовки капитанов, задумал со своим товарищем совершить кругосветное путешествие на двухместной парусной яхте. Уже был составлен план путешествия, но ему так и не удалось состояться. Зато у Вронского появилась блестящая возможность сочинять забавные истории и небылицы.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ownloads\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405188" cy="25507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00010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Плавает, как рыба,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 – большая глыба.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спине его фонтан.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Ну, а дом – весь океан.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2" y="364331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мели сидит,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Усами шевелит,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гулять пойдёт –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Задом на перёд.</a:t>
            </a:r>
          </a:p>
        </p:txBody>
      </p:sp>
      <p:pic>
        <p:nvPicPr>
          <p:cNvPr id="35842" name="Picture 2" descr="C:\Users\Admin\Downloads\к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3322320" cy="237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моряками был он дружен,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Чем доныне знаменит.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морских зверей кому же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мире памятник открыт?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686" y="3786190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Зубастая улыбка,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на спине плавник.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Заметишь эту рыбку-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Спасайся в тот же миг!</a:t>
            </a:r>
          </a:p>
        </p:txBody>
      </p:sp>
      <p:pic>
        <p:nvPicPr>
          <p:cNvPr id="34817" name="Picture 1" descr="C:\Users\Admin\Downloads\3848846-sh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75" y="3071810"/>
            <a:ext cx="3097743" cy="3121152"/>
          </a:xfrm>
          <a:prstGeom prst="rect">
            <a:avLst/>
          </a:prstGeom>
          <a:noFill/>
        </p:spPr>
      </p:pic>
      <p:pic>
        <p:nvPicPr>
          <p:cNvPr id="34818" name="Picture 2" descr="C:\Users\Admin\Downloads\2b742c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85794"/>
            <a:ext cx="3730752" cy="2798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ownloads\kompasnaja-meduz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3198019" cy="264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107154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неё волна – качели,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плывёт она без цели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Ниоткуда в никуда,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Вся прозрачна, как вода.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2" y="3571876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Великан стоит в порту,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Освещая темноту,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сигналит кораблям: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Заходите в гости к нам!</a:t>
            </a:r>
          </a:p>
        </p:txBody>
      </p:sp>
      <p:pic>
        <p:nvPicPr>
          <p:cNvPr id="33793" name="Picture 1" descr="C:\Users\Admin\Downloads\mayak1-1500x13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00372"/>
            <a:ext cx="3809524" cy="336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92880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Конкурс  рассказчиков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G:\приключения капитана Врунгеля\иллюстрации В.Челак\012laba0811257499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71480"/>
            <a:ext cx="4907280" cy="6096000"/>
          </a:xfrm>
          <a:prstGeom prst="rect">
            <a:avLst/>
          </a:prstGeom>
          <a:noFill/>
        </p:spPr>
      </p:pic>
      <p:pic>
        <p:nvPicPr>
          <p:cNvPr id="4" name="Picture 2" descr="C:\Users\Admin\Downloads\images (2)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приключения капитана Врунгеля\иллюстрации Соловьевой\0_4cfcc_43bc378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4748911" cy="6197600"/>
          </a:xfrm>
          <a:prstGeom prst="rect">
            <a:avLst/>
          </a:prstGeom>
          <a:noFill/>
        </p:spPr>
      </p:pic>
      <p:pic>
        <p:nvPicPr>
          <p:cNvPr id="2" name="Picture 2" descr="C:\Users\Admin\Downloads\images (2)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ownloads\itq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72140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Бухта «Зоологическая»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500174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Какие животные были спасены во время пожара экипажем яхты «Беда»?</a:t>
            </a:r>
          </a:p>
        </p:txBody>
      </p:sp>
      <p:pic>
        <p:nvPicPr>
          <p:cNvPr id="55297" name="Picture 1" descr="C:\Users\Admin\Downloads\1317083726400947155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00108"/>
            <a:ext cx="5105400" cy="479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50057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Белки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357298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Каких животных дразнили палками Лом и Фукс в Африке?</a:t>
            </a:r>
          </a:p>
        </p:txBody>
      </p:sp>
      <p:pic>
        <p:nvPicPr>
          <p:cNvPr id="4098" name="Picture 2" descr="G:\приключения капитана Врунгеля\ВРУНГЕЛЬ\Vrungel23.jpg"/>
          <p:cNvPicPr>
            <a:picLocks noChangeAspect="1" noChangeArrowheads="1"/>
          </p:cNvPicPr>
          <p:nvPr/>
        </p:nvPicPr>
        <p:blipFill>
          <a:blip r:embed="rId3" cstate="print"/>
          <a:srcRect l="53250" t="3375" r="2619" b="4499"/>
          <a:stretch>
            <a:fillRect/>
          </a:stretch>
        </p:blipFill>
        <p:spPr bwMode="auto">
          <a:xfrm>
            <a:off x="4786314" y="428604"/>
            <a:ext cx="3712674" cy="60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14338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Крокодилов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357298"/>
            <a:ext cx="3357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Какое  животное в египетской деревне щипало Фукса за мягкие места?</a:t>
            </a:r>
          </a:p>
        </p:txBody>
      </p:sp>
      <p:pic>
        <p:nvPicPr>
          <p:cNvPr id="50178" name="Picture 2" descr="C:\Users\Admin\Downloads\1317684822262809356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785794"/>
            <a:ext cx="48006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50057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Страус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14422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Прототипом одного из главных героев, старшего помощника Лома, </a:t>
            </a:r>
            <a:r>
              <a:rPr lang="ru-RU" sz="2400" dirty="0" smtClean="0"/>
              <a:t> </a:t>
            </a:r>
            <a:r>
              <a:rPr lang="ru-RU" sz="2400" dirty="0" smtClean="0"/>
              <a:t>был курсант морской школы Иван Манн. Фамилия этого персонажа по-немецки означает «человек» (</a:t>
            </a:r>
            <a:r>
              <a:rPr lang="ru-RU" sz="2400" dirty="0" err="1" smtClean="0"/>
              <a:t>Mann</a:t>
            </a:r>
            <a:r>
              <a:rPr lang="ru-RU" sz="2400" dirty="0" smtClean="0"/>
              <a:t>), а по – </a:t>
            </a:r>
            <a:r>
              <a:rPr lang="ru-RU" sz="2400" dirty="0" err="1" smtClean="0"/>
              <a:t>французски</a:t>
            </a:r>
            <a:r>
              <a:rPr lang="ru-RU" sz="2400" dirty="0" smtClean="0"/>
              <a:t>   «человек» — «</a:t>
            </a:r>
            <a:r>
              <a:rPr lang="ru-RU" sz="2400" dirty="0" err="1" smtClean="0"/>
              <a:t>l’homme</a:t>
            </a:r>
            <a:r>
              <a:rPr lang="ru-RU" sz="2400" dirty="0" smtClean="0"/>
              <a:t>» (звучит как русское «Лом»). </a:t>
            </a:r>
          </a:p>
          <a:p>
            <a:r>
              <a:rPr lang="ru-RU" sz="2400" dirty="0" smtClean="0"/>
              <a:t>Для третьего члена экипажа Некрасов позаимствовал имя  и внешние данные у  своего знакомца из дальневосточной китобойной флотилии – Фукс.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71546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Какое животное хотело пообедать вместе с командой во время  плавания по Суэцкому каналу?</a:t>
            </a:r>
          </a:p>
        </p:txBody>
      </p:sp>
      <p:pic>
        <p:nvPicPr>
          <p:cNvPr id="3074" name="Picture 2" descr="G:\приключения капитана Врунгеля\ВРУНГЕЛЬ\RotVrung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553712" cy="4455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471488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Жираф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1442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Какая рыбка является символом океанского простора? </a:t>
            </a:r>
          </a:p>
        </p:txBody>
      </p:sp>
      <p:pic>
        <p:nvPicPr>
          <p:cNvPr id="48130" name="Picture 2" descr="G:\приключения капитана Врунгеля\1117356_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6191917" cy="385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143380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Летучая рыба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428736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Какому морскому животному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швырнул в пасть лимон?</a:t>
            </a:r>
          </a:p>
        </p:txBody>
      </p:sp>
      <p:pic>
        <p:nvPicPr>
          <p:cNvPr id="4" name="Picture 2" descr="G:\приключения капитана Врунгеля\ВРУНГЕЛЬ\01labfo5j1351155769.jpg"/>
          <p:cNvPicPr>
            <a:picLocks noChangeAspect="1" noChangeArrowheads="1"/>
          </p:cNvPicPr>
          <p:nvPr/>
        </p:nvPicPr>
        <p:blipFill>
          <a:blip r:embed="rId3" cstate="print"/>
          <a:srcRect b="6999"/>
          <a:stretch>
            <a:fillRect/>
          </a:stretch>
        </p:blipFill>
        <p:spPr bwMode="auto">
          <a:xfrm>
            <a:off x="4786312" y="1000108"/>
            <a:ext cx="4093845" cy="535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478632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Акуле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500174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Какое животное простудилось во льдах Южного полюса?</a:t>
            </a:r>
          </a:p>
        </p:txBody>
      </p:sp>
      <p:pic>
        <p:nvPicPr>
          <p:cNvPr id="52226" name="Picture 2" descr="C:\Users\Admin\Downloads\i_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357298"/>
            <a:ext cx="4538350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421481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Кашалот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615377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Яйца каких животных были закуплены в египетской деревне?</a:t>
            </a:r>
          </a:p>
        </p:txBody>
      </p:sp>
      <p:pic>
        <p:nvPicPr>
          <p:cNvPr id="49154" name="Picture 2" descr="G:\приключения капитана Врунгеля\5011258555_2.jpg"/>
          <p:cNvPicPr>
            <a:picLocks noChangeAspect="1" noChangeArrowheads="1"/>
          </p:cNvPicPr>
          <p:nvPr/>
        </p:nvPicPr>
        <p:blipFill>
          <a:blip r:embed="rId3" cstate="print"/>
          <a:srcRect l="41953" r="6047"/>
          <a:stretch>
            <a:fillRect/>
          </a:stretch>
        </p:blipFill>
        <p:spPr bwMode="auto">
          <a:xfrm>
            <a:off x="4572000" y="714356"/>
            <a:ext cx="4061460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64344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Крокодилов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приключения капитана Врунгеля\ВРУНГЕЛЬ\02labo0u31349594651.jpg"/>
          <p:cNvPicPr>
            <a:picLocks noChangeAspect="1" noChangeArrowheads="1"/>
          </p:cNvPicPr>
          <p:nvPr/>
        </p:nvPicPr>
        <p:blipFill>
          <a:blip r:embed="rId3" cstate="print"/>
          <a:srcRect b="3307"/>
          <a:stretch>
            <a:fillRect/>
          </a:stretch>
        </p:blipFill>
        <p:spPr bwMode="auto">
          <a:xfrm>
            <a:off x="4214810" y="428604"/>
            <a:ext cx="4686300" cy="604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071546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Льдина с какими животными подошла к необитаемому острову?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 пингвинами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071546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Кто из обитателей Амазонки хотел полакомиться пассажирами самолёта?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471488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Удав </a:t>
            </a:r>
          </a:p>
        </p:txBody>
      </p:sp>
      <p:pic>
        <p:nvPicPr>
          <p:cNvPr id="2051" name="Picture 3" descr="C:\Users\Admin\Downloads\i_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357298"/>
            <a:ext cx="4686300" cy="461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357298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какое морское животное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стрелял из ружья?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421481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тюленя</a:t>
            </a:r>
          </a:p>
        </p:txBody>
      </p:sp>
      <p:pic>
        <p:nvPicPr>
          <p:cNvPr id="1026" name="Picture 2" descr="C:\Users\Admin\Downloads\13176854794284179513.jpeg"/>
          <p:cNvPicPr>
            <a:picLocks noChangeAspect="1" noChangeArrowheads="1"/>
          </p:cNvPicPr>
          <p:nvPr/>
        </p:nvPicPr>
        <p:blipFill>
          <a:blip r:embed="rId3"/>
          <a:srcRect l="22205" t="20177" r="-17008"/>
          <a:stretch>
            <a:fillRect/>
          </a:stretch>
        </p:blipFill>
        <p:spPr bwMode="auto">
          <a:xfrm>
            <a:off x="3786182" y="1214422"/>
            <a:ext cx="6068229" cy="4904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G:\приключения капитана Врунгеля\5011258555_7.jpg"/>
          <p:cNvPicPr>
            <a:picLocks noChangeAspect="1" noChangeArrowheads="1"/>
          </p:cNvPicPr>
          <p:nvPr/>
        </p:nvPicPr>
        <p:blipFill>
          <a:blip r:embed="rId3" cstate="print"/>
          <a:srcRect t="6047" r="59717" b="8567"/>
          <a:stretch>
            <a:fillRect/>
          </a:stretch>
        </p:blipFill>
        <p:spPr bwMode="auto">
          <a:xfrm>
            <a:off x="4929190" y="437812"/>
            <a:ext cx="3683660" cy="58557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Какому животному Австралии мяч для гольфа угодил в сумку?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457200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Кенгуру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приключения капитана Врунгеля\ВРУНГЕЛЬ\03labo0u31349594652.jpg"/>
          <p:cNvPicPr>
            <a:picLocks noChangeAspect="1" noChangeArrowheads="1"/>
          </p:cNvPicPr>
          <p:nvPr/>
        </p:nvPicPr>
        <p:blipFill>
          <a:blip r:embed="rId3" cstate="print"/>
          <a:srcRect b="4724"/>
          <a:stretch>
            <a:fillRect/>
          </a:stretch>
        </p:blipFill>
        <p:spPr bwMode="auto">
          <a:xfrm>
            <a:off x="4071934" y="500042"/>
            <a:ext cx="4800600" cy="609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357298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Кем оказались животные, приобретённые в Канаде?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435769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Коровой и волчонком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4429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Книга была впервые издана в журнале «Пионер» </a:t>
            </a:r>
            <a:r>
              <a:rPr lang="ru-RU" sz="2800" b="1" dirty="0" smtClean="0"/>
              <a:t>в 1937 </a:t>
            </a:r>
            <a:r>
              <a:rPr lang="ru-RU" sz="2800" dirty="0" smtClean="0"/>
              <a:t>году, в сокращённом виде (вернее в виде иллюстраций с подписями, то есть фактически в виде комикса), </a:t>
            </a:r>
          </a:p>
          <a:p>
            <a:r>
              <a:rPr lang="ru-RU" sz="2800" dirty="0" smtClean="0"/>
              <a:t>полноценное книжное издание вышло в </a:t>
            </a:r>
            <a:r>
              <a:rPr lang="ru-RU" sz="2800" b="1" dirty="0" smtClean="0"/>
              <a:t>1939 году.</a:t>
            </a:r>
            <a:endParaRPr lang="ru-RU" sz="2800" b="1" dirty="0"/>
          </a:p>
        </p:txBody>
      </p:sp>
      <p:pic>
        <p:nvPicPr>
          <p:cNvPr id="7169" name="Picture 1" descr="C:\Users\Admin\Downloads\Vrungel_advent_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276600" cy="501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14422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Каких животных увидел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музее Сиднея?</a:t>
            </a:r>
          </a:p>
        </p:txBody>
      </p:sp>
      <p:pic>
        <p:nvPicPr>
          <p:cNvPr id="17410" name="Picture 2" descr="C:\Users\Admin\Downloads\platyp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076575" cy="2343150"/>
          </a:xfrm>
          <a:prstGeom prst="rect">
            <a:avLst/>
          </a:prstGeom>
          <a:noFill/>
        </p:spPr>
      </p:pic>
      <p:pic>
        <p:nvPicPr>
          <p:cNvPr id="4098" name="Picture 2" descr="C:\Users\Admin\Downloads\0022-045-Dikaja-sobaka-din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71744"/>
            <a:ext cx="2841784" cy="382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3929066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Утконоса  и </a:t>
            </a:r>
          </a:p>
          <a:p>
            <a:pPr algn="ctr"/>
            <a:r>
              <a:rPr lang="ru-RU" sz="3200" b="1" dirty="0" smtClean="0"/>
              <a:t>собаку динго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G:\приключения капитана Врунгеля\иллюстрации К. Ротова\RotVrung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431707" cy="42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64305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чём передвигался экипаж «Беды» в Каире?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85762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Врунгель</a:t>
            </a:r>
            <a:r>
              <a:rPr lang="ru-RU" sz="3200" b="1" dirty="0" smtClean="0"/>
              <a:t> и Лом на верблюдах, Фукс – на </a:t>
            </a:r>
            <a:r>
              <a:rPr lang="ru-RU" sz="3200" b="1" dirty="0" err="1" smtClean="0"/>
              <a:t>осле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приключения капитана Врунгеля\ВРУНГЕЛЬ\Vrungel20.jpg"/>
          <p:cNvPicPr>
            <a:picLocks noChangeAspect="1" noChangeArrowheads="1"/>
          </p:cNvPicPr>
          <p:nvPr/>
        </p:nvPicPr>
        <p:blipFill>
          <a:blip r:embed="rId3" cstate="print"/>
          <a:srcRect l="54895" t="2250" r="2573" b="6749"/>
          <a:stretch>
            <a:fillRect/>
          </a:stretch>
        </p:blipFill>
        <p:spPr bwMode="auto">
          <a:xfrm>
            <a:off x="5000628" y="714356"/>
            <a:ext cx="3356005" cy="547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071546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Какие птицы помогли капитану определить время во время плавания по Атлантическому океану?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4286256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Петушки из Гринвича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Admin\Downloads\korablik-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331077" cy="556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Игра с болельщиками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82153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Какую фразу говорят, когда желают хорошего плавания?</a:t>
            </a:r>
          </a:p>
          <a:p>
            <a:pPr marL="342900" indent="-342900" algn="r"/>
            <a:r>
              <a:rPr lang="ru-RU" sz="3200" b="1" dirty="0" smtClean="0"/>
              <a:t>Семь футов под килем</a:t>
            </a:r>
          </a:p>
          <a:p>
            <a:pPr marL="342900" indent="-342900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называл встречный ветер?</a:t>
            </a:r>
          </a:p>
          <a:p>
            <a:pPr marL="342900" indent="-342900" algn="r"/>
            <a:r>
              <a:rPr lang="ru-RU" sz="3200" b="1" dirty="0" err="1" smtClean="0"/>
              <a:t>Вмордувинд</a:t>
            </a:r>
            <a:endParaRPr lang="ru-RU" sz="3200" b="1" dirty="0" smtClean="0"/>
          </a:p>
          <a:p>
            <a:pPr marL="342900" indent="-342900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какую игру играл капитан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Австралии? </a:t>
            </a:r>
          </a:p>
          <a:p>
            <a:pPr marL="342900" indent="-342900" algn="r"/>
            <a:r>
              <a:rPr lang="ru-RU" sz="3200" b="1" dirty="0" smtClean="0"/>
              <a:t>Гольф</a:t>
            </a:r>
          </a:p>
          <a:p>
            <a:pPr marL="342900" indent="-342900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Чем  кормили спасённых белок?</a:t>
            </a:r>
          </a:p>
          <a:p>
            <a:pPr marL="342900" indent="-342900" algn="r"/>
            <a:r>
              <a:rPr lang="ru-RU" sz="3200" b="1" dirty="0" smtClean="0"/>
              <a:t>Халвой и ананасами</a:t>
            </a:r>
          </a:p>
          <a:p>
            <a:pPr marL="342900" indent="-342900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Что посеял Фукс вместо макарон?</a:t>
            </a:r>
          </a:p>
          <a:p>
            <a:pPr marL="342900" indent="-342900" algn="r"/>
            <a:r>
              <a:rPr lang="ru-RU" sz="3200" b="1" dirty="0" smtClean="0"/>
              <a:t>Овёс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785794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 Чем, по словам Фукса, следует поливать макаронные плантации?</a:t>
            </a:r>
          </a:p>
          <a:p>
            <a:pPr algn="r"/>
            <a:r>
              <a:rPr lang="ru-RU" sz="3200" b="1" dirty="0" smtClean="0"/>
              <a:t>Спиртом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7. Чем играл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гольф вместо клюшек?</a:t>
            </a:r>
          </a:p>
          <a:p>
            <a:pPr algn="r"/>
            <a:r>
              <a:rPr lang="ru-RU" sz="3200" b="1" dirty="0" smtClean="0"/>
              <a:t>Бумерангом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8. Что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закинул в пасть удава и тем раздул его?</a:t>
            </a:r>
          </a:p>
          <a:p>
            <a:pPr algn="r"/>
            <a:r>
              <a:rPr lang="ru-RU" sz="3200" b="1" dirty="0" smtClean="0"/>
              <a:t>Огнетушитель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9. Какой поступок, «недостойный моряка», был совершён капитаном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Врунгелем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/>
            <a:r>
              <a:rPr lang="ru-RU" sz="3200" b="1" dirty="0" smtClean="0"/>
              <a:t>В морском мундире гарцевал на коне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Admin\Downloads\0_8da20_340e9681_GIF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04"/>
            <a:ext cx="6229350" cy="431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21495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Конкурс эрудитов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G:\приключения капитана Врунгеля\ВРУНГЕЛЬ\1315931831_p_0017.jpg"/>
          <p:cNvPicPr>
            <a:picLocks noChangeAspect="1" noChangeArrowheads="1"/>
          </p:cNvPicPr>
          <p:nvPr/>
        </p:nvPicPr>
        <p:blipFill>
          <a:blip r:embed="rId3" cstate="print"/>
          <a:srcRect b="11661"/>
          <a:stretch>
            <a:fillRect/>
          </a:stretch>
        </p:blipFill>
        <p:spPr bwMode="auto">
          <a:xfrm>
            <a:off x="642910" y="142852"/>
            <a:ext cx="6953250" cy="46362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786322"/>
            <a:ext cx="8143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Почему «свежий лес не рекомендуется употреблять при судостроении»?</a:t>
            </a:r>
          </a:p>
          <a:p>
            <a:pPr algn="ctr"/>
            <a:r>
              <a:rPr lang="ru-RU" sz="2400" b="1" dirty="0" smtClean="0"/>
              <a:t>Объясните, используя текст, приведите свою точку зрения.</a:t>
            </a:r>
            <a:endParaRPr lang="ru-RU" sz="2400" b="1" dirty="0"/>
          </a:p>
        </p:txBody>
      </p:sp>
      <p:pic>
        <p:nvPicPr>
          <p:cNvPr id="5" name="Picture 2" descr="C:\Users\Admin\Downloads\1285096818d75Qr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460" y="4000504"/>
            <a:ext cx="1319540" cy="168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Admin\Downloads\13170836963116091813.jpeg"/>
          <p:cNvPicPr>
            <a:picLocks noChangeAspect="1" noChangeArrowheads="1"/>
          </p:cNvPicPr>
          <p:nvPr/>
        </p:nvPicPr>
        <p:blipFill>
          <a:blip r:embed="rId3" cstate="print"/>
          <a:srcRect t="40630" r="47102"/>
          <a:stretch>
            <a:fillRect/>
          </a:stretch>
        </p:blipFill>
        <p:spPr bwMode="auto">
          <a:xfrm>
            <a:off x="285720" y="1214422"/>
            <a:ext cx="3456334" cy="465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1214422"/>
            <a:ext cx="47149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Какой метод преподавания избрал капитан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для обучения Лома английскому языку?</a:t>
            </a:r>
          </a:p>
          <a:p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Как вам кажется, дал ли этот метод положительные результаты?</a:t>
            </a:r>
          </a:p>
        </p:txBody>
      </p:sp>
      <p:pic>
        <p:nvPicPr>
          <p:cNvPr id="8" name="Picture 2" descr="C:\Users\Admin\Downloads\1285096818d75Qr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460" y="4000504"/>
            <a:ext cx="1319540" cy="168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2071678"/>
            <a:ext cx="36433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были спасены норвежские рыбаки?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Правдоподобна ли эта история? Объясните свой ответ.</a:t>
            </a:r>
          </a:p>
        </p:txBody>
      </p:sp>
      <p:pic>
        <p:nvPicPr>
          <p:cNvPr id="5" name="Picture 2" descr="C:\Users\Admin\Downloads\1285096818d75Qr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357562"/>
            <a:ext cx="1319540" cy="168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3" name="Picture 1" descr="C:\Users\Admin\Downloads\i_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4686300" cy="458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8358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90-е годы  «Приключения капитана </a:t>
            </a:r>
            <a:r>
              <a:rPr lang="ru-RU" sz="2400" dirty="0" err="1" smtClean="0"/>
              <a:t>Врунгеля</a:t>
            </a:r>
            <a:r>
              <a:rPr lang="ru-RU" sz="2400" dirty="0" smtClean="0"/>
              <a:t>" издали рекордным тиражом в 2 миллиона экземпляров. </a:t>
            </a:r>
          </a:p>
          <a:p>
            <a:r>
              <a:rPr lang="ru-RU" sz="2400" dirty="0" smtClean="0"/>
              <a:t>Повесть перевели на английский, армянский, болгарский, венгерский, грузинский, туркменский и узбекский, японский и многие другие языки.</a:t>
            </a:r>
          </a:p>
          <a:p>
            <a:r>
              <a:rPr lang="ru-RU" sz="2400" dirty="0" smtClean="0"/>
              <a:t> В  Польше капитан </a:t>
            </a:r>
            <a:r>
              <a:rPr lang="ru-RU" sz="2400" dirty="0" err="1" smtClean="0"/>
              <a:t>Врунгель</a:t>
            </a:r>
            <a:r>
              <a:rPr lang="ru-RU" sz="2400" dirty="0" smtClean="0"/>
              <a:t> превратился в капитана </a:t>
            </a:r>
            <a:r>
              <a:rPr lang="ru-RU" sz="2400" dirty="0" err="1" smtClean="0"/>
              <a:t>Залганова</a:t>
            </a:r>
            <a:r>
              <a:rPr lang="ru-RU" sz="2400" dirty="0" smtClean="0"/>
              <a:t>, в Чехии - в капитана </a:t>
            </a:r>
            <a:r>
              <a:rPr lang="ru-RU" sz="2400" dirty="0" err="1" smtClean="0"/>
              <a:t>Жванилкина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в Германии - в капитана </a:t>
            </a:r>
            <a:r>
              <a:rPr lang="ru-RU" sz="2400" dirty="0" err="1" smtClean="0"/>
              <a:t>Флюнкериха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Но  главное, что он остался  смелым , отважным и, конечно, правдивым. Иначе в море плохо. Да и на берегу сложно. Потому что, как говаривал Христофор </a:t>
            </a:r>
            <a:r>
              <a:rPr lang="ru-RU" sz="2400" dirty="0" err="1" smtClean="0"/>
              <a:t>Бонифатьевич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Врунгель</a:t>
            </a:r>
            <a:r>
              <a:rPr lang="ru-RU" sz="2400" dirty="0" smtClean="0"/>
              <a:t>: </a:t>
            </a:r>
            <a:r>
              <a:rPr lang="ru-RU" sz="2400" b="1" dirty="0" smtClean="0"/>
              <a:t>"Нет плохих судов, нет плохих ветров, есть плохие капитаны".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Admin\Downloads\1285096818d75Qr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460" y="4000504"/>
            <a:ext cx="1319540" cy="168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643314"/>
            <a:ext cx="66437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Какая история капитана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Врунгеля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может быть иллюстрацией к стихотворным строкам С.Я.Маршака «Однако за время пути собака могла подрасти!»? </a:t>
            </a:r>
          </a:p>
          <a:p>
            <a:r>
              <a:rPr lang="ru-RU" sz="2400" b="1" dirty="0" smtClean="0"/>
              <a:t>Поясните свой ответ.</a:t>
            </a:r>
          </a:p>
        </p:txBody>
      </p:sp>
      <p:pic>
        <p:nvPicPr>
          <p:cNvPr id="47105" name="Picture 1" descr="C:\Users\Admin\Downloads\bagazh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290"/>
            <a:ext cx="4559808" cy="325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C:\Users\Admin\Downloads\bagazh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52"/>
            <a:ext cx="3114675" cy="350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Admin\Downloads\korablik-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331077" cy="556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Игра с болельщиками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07154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Как сложилась судьба команды шхуны «Беда» после кругосветного путешествия?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Капитан </a:t>
            </a:r>
            <a:r>
              <a:rPr lang="ru-RU" sz="2400" b="1" dirty="0" err="1" smtClean="0"/>
              <a:t>Врунгель</a:t>
            </a:r>
            <a:r>
              <a:rPr lang="ru-RU" sz="2400" b="1" dirty="0" smtClean="0"/>
              <a:t> </a:t>
            </a:r>
            <a:r>
              <a:rPr lang="ru-RU" sz="2400" dirty="0" smtClean="0"/>
              <a:t>преподавал навигацию в мореходном училище.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Старший помощник Лом </a:t>
            </a:r>
            <a:r>
              <a:rPr lang="ru-RU" sz="2400" dirty="0" smtClean="0"/>
              <a:t>стал командовать новой яхтой «Беда».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Матрос Фукс </a:t>
            </a:r>
            <a:r>
              <a:rPr lang="ru-RU" sz="2400" dirty="0" smtClean="0"/>
              <a:t>поступил на киностудию злодеев играть.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G:\приключения капитана Врунгеля\ВРУНГЕЛЬ\a1d2d76041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Admin\Download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4000"/>
            <a:ext cx="1764000" cy="17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4286248" y="2071678"/>
            <a:ext cx="4714908" cy="100013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До новых встреч!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3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Использованные интернет- ресурсы:</a:t>
            </a:r>
          </a:p>
          <a:p>
            <a:r>
              <a:rPr lang="ru-RU" dirty="0" smtClean="0"/>
              <a:t>Слайд 1 - </a:t>
            </a:r>
            <a:r>
              <a:rPr lang="en-US" dirty="0" smtClean="0">
                <a:hlinkClick r:id="rId2"/>
              </a:rPr>
              <a:t>http://www.mobilmusic.ru/file.php?id=498557</a:t>
            </a:r>
            <a:endParaRPr lang="ru-RU" dirty="0" smtClean="0"/>
          </a:p>
          <a:p>
            <a:r>
              <a:rPr lang="ru-RU" dirty="0" smtClean="0"/>
              <a:t>Слайд 2 –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https://ru.wikipedia.org/wiki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6 - </a:t>
            </a:r>
            <a:r>
              <a:rPr lang="en-US" dirty="0" smtClean="0">
                <a:hlinkClick r:id="rId4"/>
              </a:rPr>
              <a:t>http://old-crocodile.livejournal.com/30462.html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smtClean="0"/>
              <a:t>Слайды 12, 17, 50</a:t>
            </a:r>
            <a:r>
              <a:rPr lang="ru-RU" dirty="0" smtClean="0"/>
              <a:t>, 56, 61</a:t>
            </a:r>
            <a:r>
              <a:rPr lang="ru-RU" smtClean="0"/>
              <a:t>, 69 </a:t>
            </a:r>
            <a:r>
              <a:rPr lang="ru-RU" dirty="0" smtClean="0"/>
              <a:t>(иллюстрации К. </a:t>
            </a:r>
            <a:r>
              <a:rPr lang="ru-RU" dirty="0" err="1" smtClean="0"/>
              <a:t>Ротова</a:t>
            </a:r>
            <a:r>
              <a:rPr lang="ru-RU" dirty="0" smtClean="0"/>
              <a:t>) -  </a:t>
            </a:r>
            <a:r>
              <a:rPr lang="en-US" dirty="0" smtClean="0">
                <a:hlinkClick r:id="rId5"/>
              </a:rPr>
              <a:t>http://fegin.gorod.tomsk.ru/index-1278564154.php</a:t>
            </a:r>
            <a:r>
              <a:rPr lang="ru-RU" dirty="0" smtClean="0"/>
              <a:t> ,</a:t>
            </a:r>
            <a:r>
              <a:rPr lang="en-US" dirty="0" smtClean="0">
                <a:hlinkClick r:id="rId6"/>
              </a:rPr>
              <a:t> http://lib.rus.ec/b/428591/read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20 (кит) - </a:t>
            </a:r>
            <a:r>
              <a:rPr lang="en-US" dirty="0" smtClean="0">
                <a:hlinkClick r:id="rId7"/>
              </a:rPr>
              <a:t>https://www.fl.ru/users/Dinara633/viewproj.php?prjid=2240490</a:t>
            </a:r>
            <a:r>
              <a:rPr lang="ru-RU" dirty="0" smtClean="0"/>
              <a:t> , (акула) - </a:t>
            </a:r>
            <a:r>
              <a:rPr lang="en-US" dirty="0" smtClean="0">
                <a:hlinkClick r:id="rId8"/>
              </a:rPr>
              <a:t>http://vector-images.com/clipart/clp187391/?lang=rus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21 (черепаха) – </a:t>
            </a:r>
            <a:r>
              <a:rPr lang="en-US" dirty="0" smtClean="0">
                <a:hlinkClick r:id="rId9"/>
              </a:rPr>
              <a:t>http://www.avataris-faun.ru/avatar_14_93_675_200</a:t>
            </a:r>
            <a:r>
              <a:rPr lang="ru-RU" dirty="0" smtClean="0"/>
              <a:t>, (якорь)- </a:t>
            </a:r>
            <a:r>
              <a:rPr lang="en-US" dirty="0" smtClean="0">
                <a:hlinkClick r:id="rId10"/>
              </a:rPr>
              <a:t>http://xn--80apfevho.xn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22 (море) – </a:t>
            </a:r>
            <a:r>
              <a:rPr lang="en-US" dirty="0" smtClean="0">
                <a:hlinkClick r:id="rId11"/>
              </a:rPr>
              <a:t>http://www.liveinternet.ru/users/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40 (рак) - </a:t>
            </a:r>
            <a:r>
              <a:rPr lang="en-US" dirty="0" smtClean="0">
                <a:hlinkClick r:id="rId12"/>
              </a:rPr>
              <a:t>http://www.zooclub.ru/fotogal/clip/chlen/170a.shtml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, (кит) - </a:t>
            </a:r>
            <a:r>
              <a:rPr lang="en-US" dirty="0" smtClean="0">
                <a:hlinkClick r:id="rId13"/>
              </a:rPr>
              <a:t>https://www.fl.ru/users/kotboris/viewproj.php?prjid=1698342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41 (акула) - </a:t>
            </a:r>
            <a:r>
              <a:rPr lang="en-US" dirty="0" smtClean="0">
                <a:hlinkClick r:id="rId14"/>
              </a:rPr>
              <a:t>http://xn--80apfevho.xn--p1ai/</a:t>
            </a:r>
            <a:r>
              <a:rPr lang="ru-RU" dirty="0" smtClean="0"/>
              <a:t>  , (дельфин) - </a:t>
            </a:r>
            <a:r>
              <a:rPr lang="en-US" dirty="0" smtClean="0">
                <a:hlinkClick r:id="rId15"/>
              </a:rPr>
              <a:t>http://projects.odessa-life.od.ua/golosovalka.php?week=23&amp;gallery=24&amp;user=96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42(маяк) - </a:t>
            </a:r>
            <a:r>
              <a:rPr lang="en-US" dirty="0" smtClean="0">
                <a:hlinkClick r:id="rId16"/>
              </a:rPr>
              <a:t>http://allpng.ru/post/zdan62.html</a:t>
            </a:r>
            <a:r>
              <a:rPr lang="ru-RU" dirty="0" smtClean="0"/>
              <a:t> , (медуза) - </a:t>
            </a:r>
            <a:r>
              <a:rPr lang="en-US" dirty="0" smtClean="0">
                <a:hlinkClick r:id="rId17"/>
              </a:rPr>
              <a:t>http://justklikk.com/index/kompasnaja-meduza/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52 – </a:t>
            </a:r>
            <a:r>
              <a:rPr lang="en-US" dirty="0" smtClean="0">
                <a:hlinkClick r:id="rId18"/>
              </a:rPr>
              <a:t>http://shop.machaon.net/comments/books/357772/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Слайды 53, 54,58 - </a:t>
            </a:r>
            <a:r>
              <a:rPr lang="en-US" dirty="0" smtClean="0">
                <a:hlinkClick r:id="rId19"/>
              </a:rPr>
              <a:t>http://chetvergvecher.livejournal.com/629887.html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3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 60 (утконос) - </a:t>
            </a:r>
            <a:r>
              <a:rPr lang="en-US" dirty="0" smtClean="0">
                <a:hlinkClick r:id="rId2"/>
              </a:rPr>
              <a:t>http://wildfrontier.ru/utkonos-976.html</a:t>
            </a:r>
            <a:r>
              <a:rPr lang="ru-RU" dirty="0" smtClean="0"/>
              <a:t> ,   (собака динго) - </a:t>
            </a:r>
            <a:r>
              <a:rPr lang="en-US" dirty="0" smtClean="0">
                <a:hlinkClick r:id="rId3"/>
              </a:rPr>
              <a:t>http://900igr.net/fotografii/o-zhivotnykh/Avstralija-2.files/045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66 (сова) - </a:t>
            </a:r>
            <a:r>
              <a:rPr lang="en-US" dirty="0" smtClean="0">
                <a:hlinkClick r:id="rId4"/>
              </a:rPr>
              <a:t>http://www.liveinternet.ru/users/4341231/rubric/3989116/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Слайды 10, 11, 13, 14, 18, 44, 49, 57,58,59, 68(иллюстрации </a:t>
            </a:r>
            <a:r>
              <a:rPr lang="ru-RU" dirty="0" err="1" smtClean="0"/>
              <a:t>В.Челака</a:t>
            </a:r>
            <a:r>
              <a:rPr lang="ru-RU" dirty="0" smtClean="0"/>
              <a:t>) - </a:t>
            </a:r>
            <a:r>
              <a:rPr lang="en-US" dirty="0" smtClean="0">
                <a:hlinkClick r:id="rId5"/>
              </a:rPr>
              <a:t>http://shop.machaon.net/comments/books/293402/</a:t>
            </a:r>
            <a:r>
              <a:rPr lang="ru-RU" dirty="0" smtClean="0"/>
              <a:t> , </a:t>
            </a:r>
            <a:r>
              <a:rPr lang="en-US" dirty="0" smtClean="0">
                <a:hlinkClick r:id="rId6"/>
              </a:rPr>
              <a:t>http://www.labirint.ru/screenshot/comments/130004/2/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67 – </a:t>
            </a:r>
            <a:r>
              <a:rPr lang="en-US" dirty="0" smtClean="0">
                <a:hlinkClick r:id="rId7"/>
              </a:rPr>
              <a:t>http://diafilm-nsk.ru/skachat_diafilmy/priklyucheniya_kapitana_vrungelya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 70 -  </a:t>
            </a:r>
            <a:r>
              <a:rPr lang="en-US" dirty="0" smtClean="0">
                <a:hlinkClick r:id="rId8"/>
              </a:rPr>
              <a:t>http://gamejulia.ru/bagazh.html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Слайды  19, 39, 63, 71- </a:t>
            </a:r>
            <a:r>
              <a:rPr lang="en-US" dirty="0" smtClean="0">
                <a:hlinkClick r:id="rId9"/>
              </a:rPr>
              <a:t>http://www.maam.ru/maps/detskie-sady/detskii-sad-216-korablik-detstva-krasnodar.html</a:t>
            </a:r>
            <a:r>
              <a:rPr lang="ru-RU" smtClean="0"/>
              <a:t>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143116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Портретная 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ater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714356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Рост семь футов, шесть дюймов, голос  как у парохода, необыкновенная физическая сила, выносливость. При всём том отличное знание дела, поразительная скромность – словом, всё, что требуется первоклассному моряку.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07207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Старший помощник Лом</a:t>
            </a:r>
            <a:endParaRPr lang="ru-RU" sz="2400" b="1" dirty="0"/>
          </a:p>
        </p:txBody>
      </p:sp>
      <p:pic>
        <p:nvPicPr>
          <p:cNvPr id="6" name="Picture 3" descr="C:\Users\Admin\Download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G:\приключения капитана Врунгеля\ВРУНГЕЛЬ\1344288120_Prikljuchenija.kapitana.Vrungelja.1976-1979.720x528.s04.jpg"/>
          <p:cNvPicPr>
            <a:picLocks noChangeAspect="1" noChangeArrowheads="1"/>
          </p:cNvPicPr>
          <p:nvPr/>
        </p:nvPicPr>
        <p:blipFill>
          <a:blip r:embed="rId4" cstate="print"/>
          <a:srcRect l="33596" t="4295" r="37270" b="21475"/>
          <a:stretch>
            <a:fillRect/>
          </a:stretch>
        </p:blipFill>
        <p:spPr bwMode="auto">
          <a:xfrm>
            <a:off x="5715008" y="1357298"/>
            <a:ext cx="2617393" cy="489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1774</TotalTime>
  <Words>1802</Words>
  <Application>Microsoft Office PowerPoint</Application>
  <PresentationFormat>Экран (4:3)</PresentationFormat>
  <Paragraphs>251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174</cp:revision>
  <dcterms:created xsi:type="dcterms:W3CDTF">2014-03-29T08:09:17Z</dcterms:created>
  <dcterms:modified xsi:type="dcterms:W3CDTF">2015-01-17T14:23:30Z</dcterms:modified>
</cp:coreProperties>
</file>